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image" Target="../media/image-15-2.jpg"/><Relationship Id="rId3" Type="http://schemas.openxmlformats.org/officeDocument/2006/relationships/image" Target="../media/image-15-3.jpg"/><Relationship Id="rId4" Type="http://schemas.openxmlformats.org/officeDocument/2006/relationships/image" Target="../media/image-15-4.jp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20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13356A"/>
          </a:solidFill>
          <a:ln/>
        </p:spPr>
      </p:sp>
      <p:sp>
        <p:nvSpPr>
          <p:cNvPr id="3" name="Shape 1"/>
          <p:cNvSpPr/>
          <p:nvPr/>
        </p:nvSpPr>
        <p:spPr>
          <a:xfrm>
            <a:off x="4261104" y="1371600"/>
            <a:ext cx="3657600" cy="260604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pic>
        <p:nvPicPr>
          <p:cNvPr id="4" name="Image 0" descr="image6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572000" y="1627632"/>
            <a:ext cx="3017520" cy="17556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0" y="4343400"/>
            <a:ext cx="121889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spc="400" kern="0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GUIDE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0" y="4846320"/>
            <a:ext cx="121889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0" y="553212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F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Consolidated Brand Strategy &amp; Visual Identity  //  2026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C6F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CUSTOMERS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Spectrum Benefits — Our Ideal Client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1069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Primary: Brokers &amp; General Agencies (GA Channel)  ·  Secondary: Small &amp; Mid-Sized Employers (10–250 employees)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40080" y="2103120"/>
            <a:ext cx="3474720" cy="2194560"/>
          </a:xfrm>
          <a:prstGeom prst="roundRect">
            <a:avLst>
              <a:gd name="adj" fmla="val 4167"/>
            </a:avLst>
          </a:prstGeom>
          <a:solidFill>
            <a:srgbClr val="C8E0FF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28600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 Channel &amp; Local Agents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868680" y="2880360"/>
            <a:ext cx="3017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442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 Spectrum as one of their products to small and mid-sized businesses. Value the four simple packages and the ability to compete against carrier products.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43400" y="2103120"/>
            <a:ext cx="3474720" cy="2194560"/>
          </a:xfrm>
          <a:prstGeom prst="roundRect">
            <a:avLst>
              <a:gd name="adj" fmla="val 4167"/>
            </a:avLst>
          </a:prstGeom>
          <a:solidFill>
            <a:srgbClr val="C8E0FF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0" y="228600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Advisory Firms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572000" y="2880360"/>
            <a:ext cx="3017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442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Bundle Spectrum into broader advisory offerings. Look for credibility and simplicity selling benefits alongside financial services.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046720" y="2103120"/>
            <a:ext cx="3474720" cy="2194560"/>
          </a:xfrm>
          <a:prstGeom prst="roundRect">
            <a:avLst>
              <a:gd name="adj" fmla="val 4167"/>
            </a:avLst>
          </a:prstGeom>
          <a:solidFill>
            <a:srgbClr val="C8E0FF"/>
          </a:solidFill>
          <a:ln/>
        </p:spPr>
      </p:sp>
      <p:sp>
        <p:nvSpPr>
          <p:cNvPr id="12" name="Text 10"/>
          <p:cNvSpPr/>
          <p:nvPr/>
        </p:nvSpPr>
        <p:spPr>
          <a:xfrm>
            <a:off x="8275320" y="228600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Networks &amp; Franchises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8275320" y="2880360"/>
            <a:ext cx="3017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442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Distribute Spectrum at scale through member networks. Value it as an independent branded program that stands alone without conflict.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40080" y="4526280"/>
            <a:ext cx="10927080" cy="1691640"/>
          </a:xfrm>
          <a:prstGeom prst="roundRect">
            <a:avLst>
              <a:gd name="adj" fmla="val 5405"/>
            </a:avLst>
          </a:prstGeom>
          <a:solidFill>
            <a:srgbClr val="0C203F"/>
          </a:solidFill>
          <a:ln/>
        </p:spPr>
      </p:sp>
      <p:sp>
        <p:nvSpPr>
          <p:cNvPr id="15" name="Text 13"/>
          <p:cNvSpPr/>
          <p:nvPr/>
        </p:nvSpPr>
        <p:spPr>
          <a:xfrm>
            <a:off x="914400" y="470916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We’re Competing Against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14400" y="5074920"/>
            <a:ext cx="10332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carrier products that are bloated and built for the carrier’s benefit. Traditional self-funded programs, typically reserved for employers with 200+ lives, burden smaller businesses with compliance overhead they can’t manage — pushing HR buyers to default to costlier, “safe” fully-insured options.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 //  Brand Guide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988552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Spectrum Benefits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IDENTITY  //  SECTION 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 System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3474720" cy="2834640"/>
          </a:xfrm>
          <a:prstGeom prst="roundRect">
            <a:avLst>
              <a:gd name="adj" fmla="val 2581"/>
            </a:avLst>
          </a:prstGeom>
          <a:solidFill>
            <a:srgbClr val="F4F6F9"/>
          </a:solidFill>
          <a:ln w="12700">
            <a:solidFill>
              <a:srgbClr val="E2E7ED"/>
            </a:solidFill>
            <a:prstDash val="solid"/>
          </a:ln>
        </p:spPr>
      </p:sp>
      <p:pic>
        <p:nvPicPr>
          <p:cNvPr id="5" name="Image 0" descr="image6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68680" y="2093976"/>
            <a:ext cx="3017520" cy="17556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461772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Logo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822960" y="493776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primary mark. Use whenever possible across print, digital, and everyday applications.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4343400" y="1691640"/>
            <a:ext cx="3474720" cy="2834640"/>
          </a:xfrm>
          <a:prstGeom prst="roundRect">
            <a:avLst>
              <a:gd name="adj" fmla="val 2581"/>
            </a:avLst>
          </a:prstGeom>
          <a:solidFill>
            <a:srgbClr val="F4F6F9"/>
          </a:solidFill>
          <a:ln w="12700">
            <a:solidFill>
              <a:srgbClr val="E2E7ED"/>
            </a:solidFill>
            <a:prstDash val="solid"/>
          </a:ln>
        </p:spPr>
      </p:sp>
      <p:pic>
        <p:nvPicPr>
          <p:cNvPr id="9" name="Image 1" descr="image3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212080" y="2048256"/>
            <a:ext cx="1737360" cy="184708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526280" y="461772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Vertical Logo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4526280" y="493776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alternate version for tall or narrow spaces, where the main logo doesn’t fit the format.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8046720" y="1691640"/>
            <a:ext cx="3474720" cy="2834640"/>
          </a:xfrm>
          <a:prstGeom prst="roundRect">
            <a:avLst>
              <a:gd name="adj" fmla="val 2581"/>
            </a:avLst>
          </a:prstGeom>
          <a:solidFill>
            <a:srgbClr val="F4F6F9"/>
          </a:solidFill>
          <a:ln w="12700">
            <a:solidFill>
              <a:srgbClr val="E2E7ED"/>
            </a:solidFill>
            <a:prstDash val="solid"/>
          </a:ln>
        </p:spPr>
      </p:sp>
      <p:pic>
        <p:nvPicPr>
          <p:cNvPr id="13" name="Image 2" descr="image9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8275320" y="2340864"/>
            <a:ext cx="3017520" cy="126187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229600" y="461772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Horizontal Logo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8229600" y="493776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Optimized for wide layouts — websites, headers, or signage — for maximum readability.</a:t>
            </a:r>
            <a:endParaRPr lang="en-US" sz="1050" dirty="0"/>
          </a:p>
        </p:txBody>
      </p:sp>
      <p:sp>
        <p:nvSpPr>
          <p:cNvPr id="16" name="Text 11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 //  Brand Guide</a:t>
            </a:r>
            <a:endParaRPr lang="en-US" sz="900" dirty="0"/>
          </a:p>
        </p:txBody>
      </p:sp>
      <p:sp>
        <p:nvSpPr>
          <p:cNvPr id="17" name="Text 12"/>
          <p:cNvSpPr/>
          <p:nvPr/>
        </p:nvSpPr>
        <p:spPr>
          <a:xfrm>
            <a:off x="8988552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 System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IDENTITY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 Usage Rules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5943600" cy="4526280"/>
          </a:xfrm>
          <a:prstGeom prst="roundRect">
            <a:avLst>
              <a:gd name="adj" fmla="val 1616"/>
            </a:avLst>
          </a:prstGeom>
          <a:solidFill>
            <a:srgbClr val="F4F6F9"/>
          </a:solidFill>
          <a:ln w="12700">
            <a:solidFill>
              <a:srgbClr val="E2E7ED"/>
            </a:solidFill>
            <a:prstDash val="solid"/>
          </a:ln>
        </p:spPr>
      </p:sp>
      <p:pic>
        <p:nvPicPr>
          <p:cNvPr id="5" name="Image 0" descr="logo_colorvar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1005840" y="1965960"/>
            <a:ext cx="5212080" cy="397764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12280" y="1691640"/>
            <a:ext cx="4754880" cy="4526280"/>
          </a:xfrm>
          <a:prstGeom prst="roundRect">
            <a:avLst>
              <a:gd name="adj" fmla="val 2020"/>
            </a:avLst>
          </a:prstGeom>
          <a:solidFill>
            <a:srgbClr val="C8E0FF"/>
          </a:solidFill>
          <a:ln/>
        </p:spPr>
      </p:sp>
      <p:sp>
        <p:nvSpPr>
          <p:cNvPr id="7" name="Text 4"/>
          <p:cNvSpPr/>
          <p:nvPr/>
        </p:nvSpPr>
        <p:spPr>
          <a:xfrm>
            <a:off x="7086600" y="192024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Colors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086600" y="2331720"/>
            <a:ext cx="4206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442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Taylor Black version whenever possible. When a dark logo isn’t an option — for example, on dark backgrounds — use the white version instead. This keeps the logo clear and recognizable in every setting.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7086600" y="361188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Protection Zone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086600" y="4023360"/>
            <a:ext cx="4206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442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give the logo room to breathe. The clear space around it must stay free of text, graphics, or other design elements — keeping it legible and reinforcing its importance in every application.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 //  Brand Guide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8988552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 System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IDENTITY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Colors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0876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lead with the primary colors. Use Pale Sky and Warm Parchment as welcoming backgrounds. Field Teal is a highlight / CTA color only — never a primary or background color.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40080" y="2286000"/>
            <a:ext cx="3474720" cy="1874520"/>
          </a:xfrm>
          <a:prstGeom prst="roundRect">
            <a:avLst>
              <a:gd name="adj" fmla="val 3902"/>
            </a:avLst>
          </a:prstGeom>
          <a:solidFill>
            <a:srgbClr val="13356A"/>
          </a:solidFill>
          <a:ln w="12700">
            <a:solidFill>
              <a:srgbClr val="E2E7ED"/>
            </a:solidFill>
            <a:prstDash val="solid"/>
          </a:ln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68680" y="246888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Blue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68680" y="288036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#13356A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68680" y="321868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CMYK 82, 50, 0, 58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868680" y="37033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343400" y="2286000"/>
            <a:ext cx="3474720" cy="1874520"/>
          </a:xfrm>
          <a:prstGeom prst="roundRect">
            <a:avLst>
              <a:gd name="adj" fmla="val 3902"/>
            </a:avLst>
          </a:prstGeom>
          <a:solidFill>
            <a:srgbClr val="0C203F"/>
          </a:solidFill>
          <a:ln w="12700">
            <a:solidFill>
              <a:srgbClr val="E2E7ED"/>
            </a:solidFill>
            <a:prstDash val="solid"/>
          </a:ln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572000" y="246888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Black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72000" y="288036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#0C203F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0" y="321868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CMYK 81, 49, 0, 75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0" y="37033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046720" y="2286000"/>
            <a:ext cx="347472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E2E7ED"/>
            </a:solidFill>
            <a:prstDash val="solid"/>
          </a:ln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8275320" y="246888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White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8275320" y="288036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#FFFFFF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275320" y="321868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CMYK 0, 0, 0, 0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8275320" y="370332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40080" y="4434840"/>
            <a:ext cx="3474720" cy="1874520"/>
          </a:xfrm>
          <a:prstGeom prst="roundRect">
            <a:avLst>
              <a:gd name="adj" fmla="val 3902"/>
            </a:avLst>
          </a:prstGeom>
          <a:solidFill>
            <a:srgbClr val="C8E0FF"/>
          </a:solidFill>
          <a:ln w="12700">
            <a:solidFill>
              <a:srgbClr val="E2E7ED"/>
            </a:solidFill>
            <a:prstDash val="solid"/>
          </a:ln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868680" y="46177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Pale Sky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868680" y="502920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#C8E0FF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68680" y="536752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CMYK 22, 12, 0, 0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68680" y="585216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Secondary — Background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343400" y="4434840"/>
            <a:ext cx="3474720" cy="1874520"/>
          </a:xfrm>
          <a:prstGeom prst="roundRect">
            <a:avLst>
              <a:gd name="adj" fmla="val 3902"/>
            </a:avLst>
          </a:prstGeom>
          <a:solidFill>
            <a:srgbClr val="F7ECD6"/>
          </a:solidFill>
          <a:ln w="12700">
            <a:solidFill>
              <a:srgbClr val="E2E7ED"/>
            </a:solidFill>
            <a:prstDash val="solid"/>
          </a:ln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572000" y="46177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 Parchment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4572000" y="502920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#F7ECD6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572000" y="536752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CMYK 0, 4, 13, 3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572000" y="585216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Secondary — Background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8046720" y="4434840"/>
            <a:ext cx="3474720" cy="1874520"/>
          </a:xfrm>
          <a:prstGeom prst="roundRect">
            <a:avLst>
              <a:gd name="adj" fmla="val 3902"/>
            </a:avLst>
          </a:prstGeom>
          <a:solidFill>
            <a:srgbClr val="00BFA6"/>
          </a:solidFill>
          <a:ln w="12700">
            <a:solidFill>
              <a:srgbClr val="E2E7ED"/>
            </a:solidFill>
            <a:prstDash val="solid"/>
          </a:ln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8275320" y="46177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Teal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8275320" y="502920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#00BFA6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8275320" y="536752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CMYK 100, 0, 13, 25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8275320" y="585216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Highlight / CTA Only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 //  Brand Guide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8988552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Colors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IDENTITY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Typography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3474720" cy="4526280"/>
          </a:xfrm>
          <a:prstGeom prst="roundRect">
            <a:avLst>
              <a:gd name="adj" fmla="val 2632"/>
            </a:avLst>
          </a:prstGeom>
          <a:solidFill>
            <a:srgbClr val="F4F6F9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19202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FONT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14400" y="224028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Byrd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914400" y="306324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14400" y="3657600"/>
            <a:ext cx="2926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ABCDEFGHIJKLM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abcdefghijklm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0123456789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14400" y="4754880"/>
            <a:ext cx="2971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rounded, chunky, happy, slightly retro sans-serif. Used for key brand and design elements. Licensed for TIS in Regular and Bold.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43400" y="1691640"/>
            <a:ext cx="3474720" cy="4526280"/>
          </a:xfrm>
          <a:prstGeom prst="roundRect">
            <a:avLst>
              <a:gd name="adj" fmla="val 2632"/>
            </a:avLst>
          </a:prstGeom>
          <a:solidFill>
            <a:srgbClr val="0C203F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617720" y="19202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HEADLINE FONT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617720" y="224028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Overpass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4617720" y="306324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617720" y="3657600"/>
            <a:ext cx="2926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ABCDEFGHIJKLM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abcdefghijklm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0123456789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617720" y="4754880"/>
            <a:ext cx="2971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B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and modern — open, versatile, and highly legible. Used for online and digital headlines where Byrd can’t be used.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046720" y="1691640"/>
            <a:ext cx="3474720" cy="4526280"/>
          </a:xfrm>
          <a:prstGeom prst="roundRect">
            <a:avLst>
              <a:gd name="adj" fmla="val 2632"/>
            </a:avLst>
          </a:prstGeom>
          <a:solidFill>
            <a:srgbClr val="F4F6F9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21040" y="19202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 FONT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321040" y="224028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Sans</a:t>
            </a:r>
            <a:endParaRPr lang="en-US" sz="3200" dirty="0"/>
          </a:p>
        </p:txBody>
      </p:sp>
      <p:sp>
        <p:nvSpPr>
          <p:cNvPr id="19" name="Text 17"/>
          <p:cNvSpPr/>
          <p:nvPr/>
        </p:nvSpPr>
        <p:spPr>
          <a:xfrm>
            <a:off x="8321040" y="306324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8321040" y="3657600"/>
            <a:ext cx="2926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ABCDEFGHIJKLM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abcdefghijklm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0123456789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321040" y="4754880"/>
            <a:ext cx="2971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 yet friendly, with clean lines for comfortable reading at small sizes. Used for all online and offline body copy.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 //  Brand Guide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988552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Typography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IDENTITY  //  SECTION 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Photography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6400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“We care” isn’t a tagline — it’s embedded in the brand, and photography is one way we signal it. Images should feel real, warm, and authentic: real people in real environments, not stock models in staged settings.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274320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We Show: </a:t>
            </a:r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Clients, employees &amp; families, community, and our own team.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40080" y="3337560"/>
            <a:ext cx="6400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&amp; Feel: </a:t>
            </a:r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 and bright, natural light, genuine expressions, lived-in settings. Avoid staged, overly corporate, or impersonal images.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640080" y="4160520"/>
            <a:ext cx="6400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Keyhole Effect: </a:t>
            </a:r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diamond shape from the logo is used as a photo mask for feature images and covers — a window into real moments that ties visuals back to the brand. Use for key visuals, not every photo.</a:t>
            </a:r>
            <a:endParaRPr lang="en-US" sz="1250" dirty="0"/>
          </a:p>
        </p:txBody>
      </p:sp>
      <p:pic>
        <p:nvPicPr>
          <p:cNvPr id="8" name="Image 0" descr="image24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406640" y="1691640"/>
            <a:ext cx="2148840" cy="2057400"/>
          </a:xfrm>
          <a:prstGeom prst="rect">
            <a:avLst/>
          </a:prstGeom>
        </p:spPr>
      </p:pic>
      <p:pic>
        <p:nvPicPr>
          <p:cNvPr id="9" name="Image 1" descr="image21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9738360" y="1691640"/>
            <a:ext cx="2148840" cy="2057400"/>
          </a:xfrm>
          <a:prstGeom prst="rect">
            <a:avLst/>
          </a:prstGeom>
        </p:spPr>
      </p:pic>
      <p:pic>
        <p:nvPicPr>
          <p:cNvPr id="10" name="Image 2" descr="image15.jp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7406640" y="3931920"/>
            <a:ext cx="2148840" cy="2057400"/>
          </a:xfrm>
          <a:prstGeom prst="rect">
            <a:avLst/>
          </a:prstGeom>
        </p:spPr>
      </p:pic>
      <p:pic>
        <p:nvPicPr>
          <p:cNvPr id="11" name="Image 3" descr="image14.jp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9738360" y="3931920"/>
            <a:ext cx="2148840" cy="205740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 //  Brand Guide</a:t>
            </a:r>
            <a:endParaRPr lang="en-US" sz="900" dirty="0"/>
          </a:p>
        </p:txBody>
      </p:sp>
      <p:sp>
        <p:nvSpPr>
          <p:cNvPr id="13" name="Text 7"/>
          <p:cNvSpPr/>
          <p:nvPr/>
        </p:nvSpPr>
        <p:spPr>
          <a:xfrm>
            <a:off x="8988552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Photography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C20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TOOLS  //  SECTION 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Branded Sales &amp; Marketing Tools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B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Equipping the TIS sales team and the Spectrum Benefits GA Channel.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5303520" cy="4297680"/>
          </a:xfrm>
          <a:prstGeom prst="roundRect">
            <a:avLst>
              <a:gd name="adj" fmla="val 2128"/>
            </a:avLst>
          </a:prstGeom>
          <a:solidFill>
            <a:srgbClr val="13356A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10312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14400" y="2542032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D8E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Reskinned website &amp; direct sales collateral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2962656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D8E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TIS-branded sales flyer &amp; leave-behind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914400" y="3383280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D8E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TIS × Spectrum cross-branded explainer video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14400" y="3803904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D8E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“Us vs. them” feature/benefit comparison charts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14400" y="4224528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D8E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HR-focused intro pitch deck &amp; branded quote document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14400" y="4645152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D8E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Leadership-focused closing pitch deck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14400" y="5065776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D8E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success team &amp; onboarding how-tos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14400" y="5486400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D8E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Pre-renewal communications &amp; renewal presentations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217920" y="1920240"/>
            <a:ext cx="5349240" cy="4297680"/>
          </a:xfrm>
          <a:prstGeom prst="roundRect">
            <a:avLst>
              <a:gd name="adj" fmla="val 2128"/>
            </a:avLst>
          </a:prstGeom>
          <a:solidFill>
            <a:srgbClr val="F7ECD6"/>
          </a:solidFill>
          <a:ln/>
        </p:spPr>
      </p:sp>
      <p:sp>
        <p:nvSpPr>
          <p:cNvPr id="16" name="Text 14"/>
          <p:cNvSpPr/>
          <p:nvPr/>
        </p:nvSpPr>
        <p:spPr>
          <a:xfrm>
            <a:off x="6492240" y="210312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Spectrum Benefits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492240" y="2542032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3442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Updated employer-facing website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492240" y="2962656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3442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 Channel recruitment landing page &amp; onboarding package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92240" y="3383280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3442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 sales collateral — explainer video, flyer, proposals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492240" y="3803904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3442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Anonymized case studies / renewal visuals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492240" y="4224528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3442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“Always-on” GA outreach system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92240" y="4645152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3442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branding &amp; search visibility (branded PPC)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F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 //  Brand Guide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8988552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Tools Roadmap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C20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3200400"/>
            <a:ext cx="5486400" cy="5486400"/>
          </a:xfrm>
          <a:prstGeom prst="ellipse">
            <a:avLst/>
          </a:prstGeom>
          <a:solidFill>
            <a:srgbClr val="13356A"/>
          </a:solidFill>
          <a:ln/>
        </p:spPr>
      </p:sp>
      <p:sp>
        <p:nvSpPr>
          <p:cNvPr id="3" name="Shape 1"/>
          <p:cNvSpPr/>
          <p:nvPr/>
        </p:nvSpPr>
        <p:spPr>
          <a:xfrm>
            <a:off x="4357116" y="1188720"/>
            <a:ext cx="34747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pic>
        <p:nvPicPr>
          <p:cNvPr id="4" name="Image 0" descr="image6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722876" y="1444752"/>
            <a:ext cx="2743200" cy="159105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0" y="3383280"/>
            <a:ext cx="121889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Brand. Every Channel. Every Touchpoint.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1979676" y="40233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B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guide alongside the full Brand Strategy and Brand Book for complete detail — channel flowcharts, website samples, and brand application examples.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0" y="6400800"/>
            <a:ext cx="12188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5C6F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GUIDE EXISTS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Brand, Clearly Defined.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guide consolidates the Taylor Insurance Services Brand Strategy and Brand Book into a single working reference — ready to drop into Claude or Gamma for any company project.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971800"/>
            <a:ext cx="3429000" cy="3017520"/>
          </a:xfrm>
          <a:prstGeom prst="roundRect">
            <a:avLst>
              <a:gd name="adj" fmla="val 3030"/>
            </a:avLst>
          </a:prstGeom>
          <a:solidFill>
            <a:srgbClr val="C8E0FF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14400" y="320040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14400" y="3703320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Look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14400" y="434340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refreshed visual identity — logo, color, typography, and photography.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43400" y="2971800"/>
            <a:ext cx="3429000" cy="3017520"/>
          </a:xfrm>
          <a:prstGeom prst="roundRect">
            <a:avLst>
              <a:gd name="adj" fmla="val 3030"/>
            </a:avLst>
          </a:prstGeom>
          <a:solidFill>
            <a:srgbClr val="F7ECD6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617720" y="320040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617720" y="3703320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Say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617720" y="434340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positioning, brand truths, and the language that earns trust.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46720" y="2971800"/>
            <a:ext cx="3429000" cy="3017520"/>
          </a:xfrm>
          <a:prstGeom prst="roundRect">
            <a:avLst>
              <a:gd name="adj" fmla="val 3030"/>
            </a:avLst>
          </a:prstGeom>
          <a:solidFill>
            <a:srgbClr val="C8E0FF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321040" y="320040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321040" y="3703320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Make People Feel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8321040" y="434340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values, voice, and the Disruptor + Caring challenger stance.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 //  Brand Guide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988552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Foundations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20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4023360" cy="5577840"/>
          </a:xfrm>
          <a:prstGeom prst="roundRect">
            <a:avLst>
              <a:gd name="adj" fmla="val 2273"/>
            </a:avLst>
          </a:prstGeom>
          <a:solidFill>
            <a:srgbClr val="13356A"/>
          </a:solidFill>
          <a:ln/>
        </p:spPr>
      </p:sp>
      <p:sp>
        <p:nvSpPr>
          <p:cNvPr id="3" name="Text 1"/>
          <p:cNvSpPr/>
          <p:nvPr/>
        </p:nvSpPr>
        <p:spPr>
          <a:xfrm>
            <a:off x="960120" y="1005840"/>
            <a:ext cx="3474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Actually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Care.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960120" y="2606040"/>
            <a:ext cx="3429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C8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“To me, this is a big part of our brand.” — Trey Taylor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C8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Everyone says they care. The difference at TIS is that we actually do — and every part of the brand has to live up to that.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960120" y="5394960"/>
            <a:ext cx="3429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 years in business · founded on plain dealing, integrity, and hard work.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TRUTHS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029200" y="77724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Stand For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5029200" y="1563624"/>
            <a:ext cx="109728" cy="109728"/>
          </a:xfrm>
          <a:prstGeom prst="ellipse">
            <a:avLst/>
          </a:prstGeom>
          <a:solidFill>
            <a:srgbClr val="00BFA6"/>
          </a:solidFill>
          <a:ln/>
        </p:spPr>
      </p:sp>
      <p:sp>
        <p:nvSpPr>
          <p:cNvPr id="9" name="Text 7"/>
          <p:cNvSpPr/>
          <p:nvPr/>
        </p:nvSpPr>
        <p:spPr>
          <a:xfrm>
            <a:off x="5349240" y="1399032"/>
            <a:ext cx="6126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word is our bond.  </a:t>
            </a:r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B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dealing, integrity, and hard work — the principles that have defined TIS for nearly 60 years.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0" y="2496312"/>
            <a:ext cx="109728" cy="109728"/>
          </a:xfrm>
          <a:prstGeom prst="ellipse">
            <a:avLst/>
          </a:prstGeom>
          <a:solidFill>
            <a:srgbClr val="00BFA6"/>
          </a:solidFill>
          <a:ln/>
        </p:spPr>
      </p:sp>
      <p:sp>
        <p:nvSpPr>
          <p:cNvPr id="11" name="Text 9"/>
          <p:cNvSpPr/>
          <p:nvPr/>
        </p:nvSpPr>
        <p:spPr>
          <a:xfrm>
            <a:off x="5349240" y="2331720"/>
            <a:ext cx="6126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care.  </a:t>
            </a:r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B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don’t just sell policies. We’re entrusted to protect businesses, employees, and communities as if they were our own.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029200" y="3429000"/>
            <a:ext cx="109728" cy="109728"/>
          </a:xfrm>
          <a:prstGeom prst="ellipse">
            <a:avLst/>
          </a:prstGeom>
          <a:solidFill>
            <a:srgbClr val="00BFA6"/>
          </a:solidFill>
          <a:ln/>
        </p:spPr>
      </p:sp>
      <p:sp>
        <p:nvSpPr>
          <p:cNvPr id="13" name="Text 11"/>
          <p:cNvSpPr/>
          <p:nvPr/>
        </p:nvSpPr>
        <p:spPr>
          <a:xfrm>
            <a:off x="5349240" y="3264408"/>
            <a:ext cx="6126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work for employers, not carriers.  </a:t>
            </a:r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B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create innovative solutions that put the client’s needs and bottom line first.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029200" y="4361688"/>
            <a:ext cx="109728" cy="109728"/>
          </a:xfrm>
          <a:prstGeom prst="ellipse">
            <a:avLst/>
          </a:prstGeom>
          <a:solidFill>
            <a:srgbClr val="00BFA6"/>
          </a:solidFill>
          <a:ln/>
        </p:spPr>
      </p:sp>
      <p:sp>
        <p:nvSpPr>
          <p:cNvPr id="15" name="Text 13"/>
          <p:cNvSpPr/>
          <p:nvPr/>
        </p:nvSpPr>
        <p:spPr>
          <a:xfrm>
            <a:off x="5349240" y="4197096"/>
            <a:ext cx="6126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competence, no red tape.  </a:t>
            </a:r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B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Big-firm expertise and resources without the bureaucracy or runarounds.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029200" y="5294376"/>
            <a:ext cx="109728" cy="109728"/>
          </a:xfrm>
          <a:prstGeom prst="ellipse">
            <a:avLst/>
          </a:prstGeom>
          <a:solidFill>
            <a:srgbClr val="00BFA6"/>
          </a:solidFill>
          <a:ln/>
        </p:spPr>
      </p:sp>
      <p:sp>
        <p:nvSpPr>
          <p:cNvPr id="17" name="Text 15"/>
          <p:cNvSpPr/>
          <p:nvPr/>
        </p:nvSpPr>
        <p:spPr>
          <a:xfrm>
            <a:off x="5349240" y="5129784"/>
            <a:ext cx="6126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 is in our DNA.  </a:t>
            </a:r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B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earliest days, TIS has created better ways to serve clients and community.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F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 //  Brand Guide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988552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Foundations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POSITIONING  //  SECTION 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Architecture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645920"/>
            <a:ext cx="10789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brand architecture ensures every audience sees the right message, from the right brand, at the right time — preventing confusion across Staff, the GA Channel, Affinity Partners, Prospects, and Customers.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2468880"/>
            <a:ext cx="5120640" cy="3566160"/>
          </a:xfrm>
          <a:prstGeom prst="roundRect">
            <a:avLst>
              <a:gd name="adj" fmla="val 2564"/>
            </a:avLst>
          </a:prstGeom>
          <a:solidFill>
            <a:srgbClr val="0C203F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6974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Direct-to-Client &amp; Affinity Sales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3063240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4114800"/>
            <a:ext cx="45720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TIS is the lead brand and the entity that sells and services the client. Spectrum Benefits appears as a featured offering — a clear differentiator that signals innovation.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355080" y="2468880"/>
            <a:ext cx="5166360" cy="3566160"/>
          </a:xfrm>
          <a:prstGeom prst="roundRect">
            <a:avLst>
              <a:gd name="adj" fmla="val 2564"/>
            </a:avLst>
          </a:prstGeom>
          <a:solidFill>
            <a:srgbClr val="F7ECD6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675120" y="26974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 Broker Channel &amp; GA Affinity Sales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675120" y="3063240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Spectrum Benefits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Stands Alone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6675120" y="4114800"/>
            <a:ext cx="45720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D4A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Spectrum Benefits operates as an independent national brand. TIS remains invisible or secondary to avoid competitive conflict and let both brands stay in their lane.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 //  Brand Guide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988552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Architecture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NAMING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TIS · Spectrum Benefits · Spectrum Health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each sub-brand fits within the broader Taylor Insurance Services ecosystem.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2011680"/>
            <a:ext cx="10927080" cy="841248"/>
          </a:xfrm>
          <a:prstGeom prst="rect">
            <a:avLst/>
          </a:prstGeom>
          <a:solidFill>
            <a:srgbClr val="C8E0FF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011680"/>
            <a:ext cx="28346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794760" y="2011680"/>
            <a:ext cx="18288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Brand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715000" y="2011680"/>
            <a:ext cx="57150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57-year-old, locally owned brokerage known for innovation, integrity, and client service.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40080" y="2852928"/>
            <a:ext cx="10927080" cy="84124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2852928"/>
            <a:ext cx="28346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Spectrum Benefits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794760" y="2852928"/>
            <a:ext cx="18288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Brand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5715000" y="2852928"/>
            <a:ext cx="57150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branded benefits program developed by TIS; a flexible, cost-effective alternative to carriers, sold through TIS and third-party brokers.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40080" y="3694176"/>
            <a:ext cx="10927080" cy="841248"/>
          </a:xfrm>
          <a:prstGeom prst="rect">
            <a:avLst/>
          </a:prstGeom>
          <a:solidFill>
            <a:srgbClr val="C8E0FF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694176"/>
            <a:ext cx="28346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Spectrum Health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794760" y="3694176"/>
            <a:ext cx="18288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Name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715000" y="3694176"/>
            <a:ext cx="57150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ACA-compliant, level-funded health plan with four simple, pre-packaged plan designs.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40080" y="4535424"/>
            <a:ext cx="10927080" cy="84124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Text 16"/>
          <p:cNvSpPr/>
          <p:nvPr/>
        </p:nvSpPr>
        <p:spPr>
          <a:xfrm>
            <a:off x="868680" y="4535424"/>
            <a:ext cx="28346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Spectrum Advanced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794760" y="4535424"/>
            <a:ext cx="18288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Name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5715000" y="4535424"/>
            <a:ext cx="57150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bundled offering combining Spectrum Health with GAP coverage for enhanced financial protection.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40080" y="5376672"/>
            <a:ext cx="10927080" cy="841248"/>
          </a:xfrm>
          <a:prstGeom prst="rect">
            <a:avLst/>
          </a:prstGeom>
          <a:solidFill>
            <a:srgbClr val="C8E0FF"/>
          </a:solidFill>
          <a:ln/>
        </p:spPr>
      </p:sp>
      <p:sp>
        <p:nvSpPr>
          <p:cNvPr id="22" name="Text 20"/>
          <p:cNvSpPr/>
          <p:nvPr/>
        </p:nvSpPr>
        <p:spPr>
          <a:xfrm>
            <a:off x="868680" y="5376672"/>
            <a:ext cx="28346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Spectrum Offerings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794760" y="5376672"/>
            <a:ext cx="18288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Category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5715000" y="5376672"/>
            <a:ext cx="57150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Voluntary benefits — dental, vision, life, and disability — available under the Spectrum Benefits umbrella.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 //  Brand Guide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8988552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Naming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C20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POSITIONING BY CHANNEL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Channels, Two Brands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B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TIS and Spectrum Benefits present across every business-development and delivery channel.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40080" y="201168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13356A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14884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246888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TIS Direct Sales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68680" y="303580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8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Lead: Taylor Insurance Services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868680" y="329184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AFC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Spectrum Benefits is a clear differentiator; TIS sells and services the client.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389120" y="201168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13356A"/>
          </a:solidFill>
          <a:ln/>
        </p:spPr>
      </p:sp>
      <p:sp>
        <p:nvSpPr>
          <p:cNvPr id="11" name="Text 9"/>
          <p:cNvSpPr/>
          <p:nvPr/>
        </p:nvSpPr>
        <p:spPr>
          <a:xfrm>
            <a:off x="4617720" y="214884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617720" y="246888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Affinity Strategy for Direct Sales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617720" y="303580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8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Lead: Taylor Insurance Services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617720" y="329184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AFC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 + TIS co-brand outreach; TIS leverages association credibility.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8138160" y="201168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13356A"/>
          </a:solidFill>
          <a:ln/>
        </p:spPr>
      </p:sp>
      <p:sp>
        <p:nvSpPr>
          <p:cNvPr id="16" name="Text 14"/>
          <p:cNvSpPr/>
          <p:nvPr/>
        </p:nvSpPr>
        <p:spPr>
          <a:xfrm>
            <a:off x="8366760" y="214884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366760" y="246888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GA Channel Development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366760" y="303580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8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Lead: Spectrum Benefits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8366760" y="329184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AFC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TIS referenced as creator/back-end partner; Spectrum leads outward messaging.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40080" y="416052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13356A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42976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68680" y="461772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 Channel Sales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868680" y="518464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8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Lead: Spectrum Benefits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68680" y="544068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AFC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Spectrum-driven; TIS is not visible. The GA broker owns the relationship.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389120" y="416052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13356A"/>
          </a:solidFill>
          <a:ln/>
        </p:spPr>
      </p:sp>
      <p:sp>
        <p:nvSpPr>
          <p:cNvPr id="26" name="Text 24"/>
          <p:cNvSpPr/>
          <p:nvPr/>
        </p:nvSpPr>
        <p:spPr>
          <a:xfrm>
            <a:off x="4617720" y="42976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617720" y="461772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Affinity — GA Channel Owns Relationship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4617720" y="518464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8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Lead: Spectrum Benefits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617720" y="544068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AFC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Spectrum bridges to the Association; GA broker owns the client. TIS invisible.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8138160" y="4160520"/>
            <a:ext cx="3520440" cy="1965960"/>
          </a:xfrm>
          <a:prstGeom prst="roundRect">
            <a:avLst>
              <a:gd name="adj" fmla="val 3721"/>
            </a:avLst>
          </a:prstGeom>
          <a:solidFill>
            <a:srgbClr val="13356A"/>
          </a:solidFill>
          <a:ln/>
        </p:spPr>
      </p:sp>
      <p:sp>
        <p:nvSpPr>
          <p:cNvPr id="31" name="Text 29"/>
          <p:cNvSpPr/>
          <p:nvPr/>
        </p:nvSpPr>
        <p:spPr>
          <a:xfrm>
            <a:off x="8366760" y="42976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8366760" y="461772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 Channel’s Own Affinity Relationships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8366760" y="5184648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8E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Lead: Spectrum Benefits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8366760" y="544068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AFC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 agent introduces Spectrum into an existing association relationship.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F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 //  Brand Guide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8988552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 Strategy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POSITIONING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— Voice &amp; Stance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5212080" cy="2148840"/>
          </a:xfrm>
          <a:prstGeom prst="roundRect">
            <a:avLst>
              <a:gd name="adj" fmla="val 4255"/>
            </a:avLst>
          </a:prstGeom>
          <a:solidFill>
            <a:srgbClr val="0C203F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187452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Disruptor Challenger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2286000"/>
            <a:ext cx="46634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Bold, outspoken, and visionary — pushes against industry norms and refuses to settle for “the way it’s always been done.” Drives innovation and keeps TIS ahead of the curve.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080760" y="1691640"/>
            <a:ext cx="5440680" cy="2148840"/>
          </a:xfrm>
          <a:prstGeom prst="roundRect">
            <a:avLst>
              <a:gd name="adj" fmla="val 4255"/>
            </a:avLst>
          </a:prstGeom>
          <a:solidFill>
            <a:srgbClr val="F7ECD6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355080" y="18745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Caring Challenger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355080" y="2286000"/>
            <a:ext cx="4937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D4A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Purpose-driven and empathetic — focused on doing what’s right for clients, employees, and the community. Builds trust through integrity, hard work, and care.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" y="40690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Positioning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44348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trusted local insurance brokerage with nearly 60 years of history.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080" y="481888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Rooted in hard work, integrity, and plain dealing — “Our word is our bond.”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40080" y="5202936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Corporate-level competence without corporate red tape.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40080" y="5586984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Bold enough to challenge industry norms, grounded enough to feel safe and stable.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400800" y="4069080"/>
            <a:ext cx="5120640" cy="2148840"/>
          </a:xfrm>
          <a:prstGeom prst="roundRect">
            <a:avLst>
              <a:gd name="adj" fmla="val 4255"/>
            </a:avLst>
          </a:prstGeom>
          <a:solidFill>
            <a:srgbClr val="C8E0FF"/>
          </a:solidFill>
          <a:ln/>
        </p:spPr>
      </p:sp>
      <p:sp>
        <p:nvSpPr>
          <p:cNvPr id="16" name="Text 14"/>
          <p:cNvSpPr/>
          <p:nvPr/>
        </p:nvSpPr>
        <p:spPr>
          <a:xfrm>
            <a:off x="6675120" y="42519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Tone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675120" y="46634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Trusted and Well-Informed.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675120" y="5074920"/>
            <a:ext cx="4572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3D4A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Capable, not stubborn. Dependable, not stale. TIS shows up bold and innovative — always grounded in care and community.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 //  Brand Guide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988552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Positioning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CUSTOMERS  //  SECTION 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— Our Ideal Client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small to mid-sized employers, and community-based organizations that value cost savings and personalized service.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3474720" cy="3931920"/>
          </a:xfrm>
          <a:prstGeom prst="roundRect">
            <a:avLst>
              <a:gd name="adj" fmla="val 2632"/>
            </a:avLst>
          </a:prstGeom>
          <a:solidFill>
            <a:srgbClr val="C8E0FF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14400" y="237744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10–50 employees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14400" y="292608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Secondary Target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333756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Makers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914400" y="361188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442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Office/Admin Manager, Operations Manager, Business Owner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914400" y="4434840"/>
            <a:ext cx="29260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D4A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Smaller, less-resourced employers; decisions concentrated in one or two roles. Cost-sensitive, prioritizing simplicity and ease of administration.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343400" y="2148840"/>
            <a:ext cx="3474720" cy="3931920"/>
          </a:xfrm>
          <a:prstGeom prst="roundRect">
            <a:avLst>
              <a:gd name="adj" fmla="val 2632"/>
            </a:avLst>
          </a:prstGeom>
          <a:solidFill>
            <a:srgbClr val="0C203F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617720" y="237744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50–100 employees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617720" y="292608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Target — Sweet Spot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617720" y="333756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FA6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Makers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617720" y="361188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D8E2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Manager, Office Manager, Operations Manager, Business Owner/Partner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617720" y="4434840"/>
            <a:ext cx="29260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Wants to control healthcare costs while protecting employee benefits. Prioritizes “safe” and “no extra work.”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046720" y="2148840"/>
            <a:ext cx="3474720" cy="3931920"/>
          </a:xfrm>
          <a:prstGeom prst="roundRect">
            <a:avLst>
              <a:gd name="adj" fmla="val 2632"/>
            </a:avLst>
          </a:prstGeom>
          <a:solidFill>
            <a:srgbClr val="C8E0FF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8321040" y="237744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100–250 employees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8321040" y="292608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Additional Target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321040" y="333756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Makers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321040" y="3611880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442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Manager, CFO/COO, Business Owner/Partner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8321040" y="4434840"/>
            <a:ext cx="29260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3D4A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structured HR and finance teams; CFO/COO focuses on budget impact, compliance, and long-term sustainability.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 //  Brand Guide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8988552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Customers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ECD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POSITIONING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C2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Spectrum Benefits — Positioning &amp; Stance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6583680" cy="4526280"/>
          </a:xfrm>
          <a:prstGeom prst="roundRect">
            <a:avLst>
              <a:gd name="adj" fmla="val 202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192024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3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Positioning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2377440"/>
            <a:ext cx="603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level-funded benefits solution that brings cost control to runaway healthcare premiums for small businesses, local governments, associations, and unions.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3246120"/>
            <a:ext cx="603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Simplifies self-funded programs into four easy-to-sell packages — easy to buy, easy to run, easy to trust.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4114800"/>
            <a:ext cx="603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innovative yet safe, cost-effective alternative that exposes bloated, one-size-fits-all insurance for what it is.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14400" y="4983480"/>
            <a:ext cx="603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buSzPct val="100000"/>
              <a:buChar char="•"/>
            </a:pPr>
            <a:r>
              <a:rPr lang="en-US" sz="12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plans, less admin — HR and the P&amp;L are both happy.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7452360" y="1691640"/>
            <a:ext cx="4114800" cy="4526280"/>
          </a:xfrm>
          <a:prstGeom prst="roundRect">
            <a:avLst>
              <a:gd name="adj" fmla="val 2222"/>
            </a:avLst>
          </a:prstGeom>
          <a:solidFill>
            <a:srgbClr val="0C203F"/>
          </a:solidFill>
          <a:ln/>
          <a:effectLst>
            <a:outerShdw sx="100000" sy="100000" kx="0" ky="0" algn="bl" rotWithShape="0" blurRad="101600" dist="38100" dir="2700000">
              <a:srgbClr val="0C203F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726680" y="19202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B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Challenger Type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726680" y="24231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Innovator Challenger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7726680" y="274320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level-funded programs built by brokers, not carriers — cutting waste, focusing dollars where they matter.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726680" y="363016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Gen Challenger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726680" y="3950208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Makes level-funded plans once reserved for big employers accessible to small and mid-sized businesses.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7726680" y="4837176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Quo Challenger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7726680" y="5157216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Exposes bloated, one-size-fits-all insurance, proving a smarter, leaner way to control costs year over year.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57200" y="64465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Taylor Insurance Services  //  Brand Guide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988552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Spectrum Benefits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Taylor Insurance Services - Brand Guide</dc:title>
  <dc:subject>PptxGenJS Presentation</dc:subject>
  <dc:creator>Taylor Insurance Services</dc:creator>
  <cp:lastModifiedBy>Taylor Insurance Services</cp:lastModifiedBy>
  <cp:revision>1</cp:revision>
  <dcterms:created xsi:type="dcterms:W3CDTF">2026-06-30T13:44:54Z</dcterms:created>
  <dcterms:modified xsi:type="dcterms:W3CDTF">2026-06-30T13:44:54Z</dcterms:modified>
</cp:coreProperties>
</file>